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5" d="100"/>
          <a:sy n="115" d="100"/>
        </p:scale>
        <p:origin x="29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4/13/2020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86304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4/13/2020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40968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4/13/2020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93761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4/13/2020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24271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4/13/2020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50617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4/13/2020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913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4/13/2020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92048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4/13/2020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00520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4/13/2020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9735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4/13/2020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504347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4/13/2020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66142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4/13/2020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0298848"/>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90000"/>
        </a:lnSpc>
        <a:spcBef>
          <a:spcPct val="0"/>
        </a:spcBef>
        <a:buNone/>
        <a:defRPr sz="44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Tree>
    <p:extLst>
      <p:ext uri="{BB962C8B-B14F-4D97-AF65-F5344CB8AC3E}">
        <p14:creationId xmlns:p14="http://schemas.microsoft.com/office/powerpoint/2010/main" val="37946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800000"/>
            <a:ext cx="11496675" cy="1138773"/>
          </a:xfrm>
          <a:prstGeom prst="rect">
            <a:avLst/>
          </a:prstGeom>
          <a:noFill/>
        </p:spPr>
        <p:txBody>
          <a:bodyPr wrap="square" rtlCol="0">
            <a:spAutoFit/>
          </a:bodyPr>
          <a:lstStyle/>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is necessary</a:t>
            </a:r>
          </a:p>
          <a:p>
            <a:pPr marL="742950" indent="-742950">
              <a:buAutoNum type="arabicPeriod"/>
            </a:pPr>
            <a:r>
              <a:rPr lang="en-GB" sz="3600" b="1" dirty="0">
                <a:ln w="6350">
                  <a:solidFill>
                    <a:schemeClr val="bg1"/>
                  </a:solidFill>
                </a:ln>
                <a:solidFill>
                  <a:srgbClr val="FF0000"/>
                </a:solidFill>
                <a:highlight>
                  <a:srgbClr val="C0C0C0"/>
                </a:highlight>
                <a:latin typeface="Arial Black" panose="020B0A04020102020204" pitchFamily="34" charset="0"/>
              </a:rPr>
              <a:t>Deliverance accomplished!</a:t>
            </a:r>
          </a:p>
        </p:txBody>
      </p:sp>
      <p:sp>
        <p:nvSpPr>
          <p:cNvPr id="4" name="TextBox 3">
            <a:extLst>
              <a:ext uri="{FF2B5EF4-FFF2-40B4-BE49-F238E27FC236}">
                <a16:creationId xmlns:a16="http://schemas.microsoft.com/office/drawing/2014/main" id="{A7B11633-A814-47FA-AB5B-97D694FF5A86}"/>
              </a:ext>
            </a:extLst>
          </p:cNvPr>
          <p:cNvSpPr txBox="1"/>
          <p:nvPr/>
        </p:nvSpPr>
        <p:spPr>
          <a:xfrm>
            <a:off x="1219199" y="2901143"/>
            <a:ext cx="9753600" cy="1815882"/>
          </a:xfrm>
          <a:prstGeom prst="rect">
            <a:avLst/>
          </a:prstGeom>
          <a:noFill/>
        </p:spPr>
        <p:txBody>
          <a:bodyPr wrap="square" rtlCol="0">
            <a:spAutoFit/>
          </a:bodyPr>
          <a:lstStyle/>
          <a:p>
            <a:r>
              <a:rPr lang="en-GB" sz="2800" b="1" i="1" dirty="0">
                <a:ln w="6350">
                  <a:noFill/>
                </a:ln>
                <a:solidFill>
                  <a:srgbClr val="FF0000"/>
                </a:solidFill>
                <a:highlight>
                  <a:srgbClr val="C0C0C0"/>
                </a:highlight>
                <a:latin typeface="Cavolini" panose="03000502040302020204" pitchFamily="66" charset="0"/>
                <a:cs typeface="Cavolini" panose="03000502040302020204" pitchFamily="66" charset="0"/>
              </a:rPr>
              <a:t>“Since the children have flesh and blood, </a:t>
            </a:r>
            <a:r>
              <a:rPr lang="en-GB" sz="2800" b="1" i="1" u="sng" dirty="0">
                <a:ln>
                  <a:solidFill>
                    <a:srgbClr val="FFFF00"/>
                  </a:solidFill>
                </a:ln>
                <a:solidFill>
                  <a:srgbClr val="FF0000"/>
                </a:solidFill>
                <a:highlight>
                  <a:srgbClr val="C0C0C0"/>
                </a:highlight>
                <a:latin typeface="Cavolini" panose="03000502040302020204" pitchFamily="66" charset="0"/>
                <a:cs typeface="Cavolini" panose="03000502040302020204" pitchFamily="66" charset="0"/>
              </a:rPr>
              <a:t>he too shared in their humanity </a:t>
            </a:r>
            <a:r>
              <a:rPr lang="en-GB" sz="2800" b="1" i="1" dirty="0">
                <a:solidFill>
                  <a:srgbClr val="FF0000"/>
                </a:solidFill>
                <a:highlight>
                  <a:srgbClr val="C0C0C0"/>
                </a:highlight>
                <a:latin typeface="Cavolini" panose="03000502040302020204" pitchFamily="66" charset="0"/>
                <a:cs typeface="Cavolini" panose="03000502040302020204" pitchFamily="66" charset="0"/>
              </a:rPr>
              <a:t>so that by his death he might break the power of him who holds the power of death – that is, the devil” </a:t>
            </a:r>
            <a:endParaRPr lang="en-GB" sz="2800" b="1" dirty="0">
              <a:solidFill>
                <a:srgbClr val="FF0000"/>
              </a:solidFill>
              <a:highlight>
                <a:srgbClr val="C0C0C0"/>
              </a:highlight>
              <a:latin typeface="Cavolini" panose="03000502040302020204" pitchFamily="66" charset="0"/>
              <a:cs typeface="Cavolini" panose="03000502040302020204" pitchFamily="66" charset="0"/>
            </a:endParaRPr>
          </a:p>
        </p:txBody>
      </p:sp>
    </p:spTree>
    <p:extLst>
      <p:ext uri="{BB962C8B-B14F-4D97-AF65-F5344CB8AC3E}">
        <p14:creationId xmlns:p14="http://schemas.microsoft.com/office/powerpoint/2010/main" val="3280834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800000"/>
            <a:ext cx="11496675" cy="1138773"/>
          </a:xfrm>
          <a:prstGeom prst="rect">
            <a:avLst/>
          </a:prstGeom>
          <a:noFill/>
        </p:spPr>
        <p:txBody>
          <a:bodyPr wrap="square" rtlCol="0">
            <a:spAutoFit/>
          </a:bodyPr>
          <a:lstStyle/>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is necessary</a:t>
            </a:r>
          </a:p>
          <a:p>
            <a:pPr marL="742950" indent="-742950">
              <a:buAutoNum type="arabicPeriod"/>
            </a:pPr>
            <a:r>
              <a:rPr lang="en-GB" sz="3600" b="1" dirty="0">
                <a:ln w="6350">
                  <a:solidFill>
                    <a:schemeClr val="bg1"/>
                  </a:solidFill>
                </a:ln>
                <a:solidFill>
                  <a:srgbClr val="FF0000"/>
                </a:solidFill>
                <a:highlight>
                  <a:srgbClr val="C0C0C0"/>
                </a:highlight>
                <a:latin typeface="Arial Black" panose="020B0A04020102020204" pitchFamily="34" charset="0"/>
              </a:rPr>
              <a:t>Deliverance accomplished!</a:t>
            </a:r>
          </a:p>
        </p:txBody>
      </p:sp>
      <p:sp>
        <p:nvSpPr>
          <p:cNvPr id="4" name="TextBox 3">
            <a:extLst>
              <a:ext uri="{FF2B5EF4-FFF2-40B4-BE49-F238E27FC236}">
                <a16:creationId xmlns:a16="http://schemas.microsoft.com/office/drawing/2014/main" id="{A7B11633-A814-47FA-AB5B-97D694FF5A86}"/>
              </a:ext>
            </a:extLst>
          </p:cNvPr>
          <p:cNvSpPr txBox="1"/>
          <p:nvPr/>
        </p:nvSpPr>
        <p:spPr>
          <a:xfrm>
            <a:off x="1219199" y="2901143"/>
            <a:ext cx="9753600" cy="1815882"/>
          </a:xfrm>
          <a:prstGeom prst="rect">
            <a:avLst/>
          </a:prstGeom>
          <a:noFill/>
        </p:spPr>
        <p:txBody>
          <a:bodyPr wrap="square" rtlCol="0">
            <a:spAutoFit/>
          </a:bodyPr>
          <a:lstStyle/>
          <a:p>
            <a:r>
              <a:rPr lang="en-GB" sz="2800" b="1" i="1" dirty="0">
                <a:ln w="6350">
                  <a:noFill/>
                </a:ln>
                <a:solidFill>
                  <a:srgbClr val="FF0000"/>
                </a:solidFill>
                <a:highlight>
                  <a:srgbClr val="C0C0C0"/>
                </a:highlight>
                <a:latin typeface="Cavolini" panose="03000502040302020204" pitchFamily="66" charset="0"/>
                <a:cs typeface="Cavolini" panose="03000502040302020204" pitchFamily="66" charset="0"/>
              </a:rPr>
              <a:t>“Since the children have flesh and blood, </a:t>
            </a:r>
            <a:r>
              <a:rPr lang="en-GB" sz="2800" b="1" i="1" dirty="0">
                <a:solidFill>
                  <a:srgbClr val="FF0000"/>
                </a:solidFill>
                <a:highlight>
                  <a:srgbClr val="C0C0C0"/>
                </a:highlight>
                <a:latin typeface="Cavolini" panose="03000502040302020204" pitchFamily="66" charset="0"/>
                <a:cs typeface="Cavolini" panose="03000502040302020204" pitchFamily="66" charset="0"/>
              </a:rPr>
              <a:t>he too shared in their humanity </a:t>
            </a:r>
            <a:r>
              <a:rPr lang="en-GB" sz="2800" b="1" i="1" u="sng" dirty="0">
                <a:ln>
                  <a:solidFill>
                    <a:srgbClr val="FFFF00"/>
                  </a:solidFill>
                </a:ln>
                <a:solidFill>
                  <a:srgbClr val="FF0000"/>
                </a:solidFill>
                <a:highlight>
                  <a:srgbClr val="C0C0C0"/>
                </a:highlight>
                <a:latin typeface="Cavolini" panose="03000502040302020204" pitchFamily="66" charset="0"/>
                <a:cs typeface="Cavolini" panose="03000502040302020204" pitchFamily="66" charset="0"/>
              </a:rPr>
              <a:t>so that by his death </a:t>
            </a:r>
            <a:r>
              <a:rPr lang="en-GB" sz="2800" b="1" i="1" dirty="0">
                <a:solidFill>
                  <a:srgbClr val="FF0000"/>
                </a:solidFill>
                <a:highlight>
                  <a:srgbClr val="C0C0C0"/>
                </a:highlight>
                <a:latin typeface="Cavolini" panose="03000502040302020204" pitchFamily="66" charset="0"/>
                <a:cs typeface="Cavolini" panose="03000502040302020204" pitchFamily="66" charset="0"/>
              </a:rPr>
              <a:t>he might break the power of him who holds the power of death – that is, the devil” </a:t>
            </a:r>
            <a:endParaRPr lang="en-GB" sz="2800" b="1" dirty="0">
              <a:solidFill>
                <a:srgbClr val="FF0000"/>
              </a:solidFill>
              <a:highlight>
                <a:srgbClr val="C0C0C0"/>
              </a:highlight>
              <a:latin typeface="Cavolini" panose="03000502040302020204" pitchFamily="66" charset="0"/>
              <a:cs typeface="Cavolini" panose="03000502040302020204" pitchFamily="66" charset="0"/>
            </a:endParaRPr>
          </a:p>
        </p:txBody>
      </p:sp>
    </p:spTree>
    <p:extLst>
      <p:ext uri="{BB962C8B-B14F-4D97-AF65-F5344CB8AC3E}">
        <p14:creationId xmlns:p14="http://schemas.microsoft.com/office/powerpoint/2010/main" val="969718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800000"/>
            <a:ext cx="11496675" cy="1138773"/>
          </a:xfrm>
          <a:prstGeom prst="rect">
            <a:avLst/>
          </a:prstGeom>
          <a:noFill/>
        </p:spPr>
        <p:txBody>
          <a:bodyPr wrap="square" rtlCol="0">
            <a:spAutoFit/>
          </a:bodyPr>
          <a:lstStyle/>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is necessary</a:t>
            </a:r>
          </a:p>
          <a:p>
            <a:pPr marL="742950" indent="-742950">
              <a:buAutoNum type="arabicPeriod"/>
            </a:pPr>
            <a:r>
              <a:rPr lang="en-GB" sz="3600" b="1" dirty="0">
                <a:ln w="6350">
                  <a:solidFill>
                    <a:schemeClr val="bg1"/>
                  </a:solidFill>
                </a:ln>
                <a:solidFill>
                  <a:srgbClr val="FF0000"/>
                </a:solidFill>
                <a:highlight>
                  <a:srgbClr val="C0C0C0"/>
                </a:highlight>
                <a:latin typeface="Arial Black" panose="020B0A04020102020204" pitchFamily="34" charset="0"/>
              </a:rPr>
              <a:t>Deliverance accomplished!</a:t>
            </a:r>
          </a:p>
        </p:txBody>
      </p:sp>
      <p:sp>
        <p:nvSpPr>
          <p:cNvPr id="4" name="TextBox 3">
            <a:extLst>
              <a:ext uri="{FF2B5EF4-FFF2-40B4-BE49-F238E27FC236}">
                <a16:creationId xmlns:a16="http://schemas.microsoft.com/office/drawing/2014/main" id="{A7B11633-A814-47FA-AB5B-97D694FF5A86}"/>
              </a:ext>
            </a:extLst>
          </p:cNvPr>
          <p:cNvSpPr txBox="1"/>
          <p:nvPr/>
        </p:nvSpPr>
        <p:spPr>
          <a:xfrm>
            <a:off x="1219199" y="2901143"/>
            <a:ext cx="9753600" cy="1815882"/>
          </a:xfrm>
          <a:prstGeom prst="rect">
            <a:avLst/>
          </a:prstGeom>
          <a:noFill/>
        </p:spPr>
        <p:txBody>
          <a:bodyPr wrap="square" rtlCol="0">
            <a:spAutoFit/>
          </a:bodyPr>
          <a:lstStyle/>
          <a:p>
            <a:r>
              <a:rPr lang="en-GB" sz="2800" b="1" i="1" dirty="0">
                <a:ln w="6350">
                  <a:noFill/>
                </a:ln>
                <a:solidFill>
                  <a:srgbClr val="FF0000"/>
                </a:solidFill>
                <a:highlight>
                  <a:srgbClr val="C0C0C0"/>
                </a:highlight>
                <a:latin typeface="Cavolini" panose="03000502040302020204" pitchFamily="66" charset="0"/>
                <a:cs typeface="Cavolini" panose="03000502040302020204" pitchFamily="66" charset="0"/>
              </a:rPr>
              <a:t>“Since the children have flesh and blood, </a:t>
            </a:r>
            <a:r>
              <a:rPr lang="en-GB" sz="2800" b="1" i="1" dirty="0">
                <a:solidFill>
                  <a:srgbClr val="FF0000"/>
                </a:solidFill>
                <a:highlight>
                  <a:srgbClr val="C0C0C0"/>
                </a:highlight>
                <a:latin typeface="Cavolini" panose="03000502040302020204" pitchFamily="66" charset="0"/>
                <a:cs typeface="Cavolini" panose="03000502040302020204" pitchFamily="66" charset="0"/>
              </a:rPr>
              <a:t>he too shared in their humanity so that by his death</a:t>
            </a:r>
            <a:r>
              <a:rPr lang="en-GB" sz="2800" b="1" i="1" dirty="0">
                <a:ln>
                  <a:solidFill>
                    <a:srgbClr val="FFFF00"/>
                  </a:solidFill>
                </a:ln>
                <a:solidFill>
                  <a:srgbClr val="FF0000"/>
                </a:solidFill>
                <a:highlight>
                  <a:srgbClr val="C0C0C0"/>
                </a:highlight>
                <a:latin typeface="Cavolini" panose="03000502040302020204" pitchFamily="66" charset="0"/>
                <a:cs typeface="Cavolini" panose="03000502040302020204" pitchFamily="66" charset="0"/>
              </a:rPr>
              <a:t> </a:t>
            </a:r>
            <a:r>
              <a:rPr lang="en-GB" sz="2800" b="1" i="1" u="sng" dirty="0">
                <a:ln>
                  <a:solidFill>
                    <a:srgbClr val="FFFF00"/>
                  </a:solidFill>
                </a:ln>
                <a:solidFill>
                  <a:srgbClr val="FF0000"/>
                </a:solidFill>
                <a:highlight>
                  <a:srgbClr val="C0C0C0"/>
                </a:highlight>
                <a:latin typeface="Cavolini" panose="03000502040302020204" pitchFamily="66" charset="0"/>
                <a:cs typeface="Cavolini" panose="03000502040302020204" pitchFamily="66" charset="0"/>
              </a:rPr>
              <a:t>he might break the power of him who holds the power of death – that is, the devil</a:t>
            </a:r>
            <a:r>
              <a:rPr lang="en-GB" sz="2800" b="1" i="1" dirty="0">
                <a:ln>
                  <a:solidFill>
                    <a:srgbClr val="FFFF00"/>
                  </a:solidFill>
                </a:ln>
                <a:solidFill>
                  <a:srgbClr val="FF0000"/>
                </a:solidFill>
                <a:highlight>
                  <a:srgbClr val="C0C0C0"/>
                </a:highlight>
                <a:latin typeface="Cavolini" panose="03000502040302020204" pitchFamily="66" charset="0"/>
                <a:cs typeface="Cavolini" panose="03000502040302020204" pitchFamily="66" charset="0"/>
              </a:rPr>
              <a:t>” </a:t>
            </a:r>
            <a:endParaRPr lang="en-GB" sz="2800" b="1" dirty="0">
              <a:ln>
                <a:solidFill>
                  <a:srgbClr val="FFFF00"/>
                </a:solidFill>
              </a:ln>
              <a:solidFill>
                <a:srgbClr val="FF0000"/>
              </a:solidFill>
              <a:highlight>
                <a:srgbClr val="C0C0C0"/>
              </a:highlight>
              <a:latin typeface="Cavolini" panose="03000502040302020204" pitchFamily="66" charset="0"/>
              <a:cs typeface="Cavolini" panose="03000502040302020204" pitchFamily="66" charset="0"/>
            </a:endParaRPr>
          </a:p>
        </p:txBody>
      </p:sp>
    </p:spTree>
    <p:extLst>
      <p:ext uri="{BB962C8B-B14F-4D97-AF65-F5344CB8AC3E}">
        <p14:creationId xmlns:p14="http://schemas.microsoft.com/office/powerpoint/2010/main" val="3699464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800000"/>
            <a:ext cx="11496675" cy="1138773"/>
          </a:xfrm>
          <a:prstGeom prst="rect">
            <a:avLst/>
          </a:prstGeom>
          <a:noFill/>
        </p:spPr>
        <p:txBody>
          <a:bodyPr wrap="square" rtlCol="0">
            <a:spAutoFit/>
          </a:bodyPr>
          <a:lstStyle/>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is necessary</a:t>
            </a:r>
          </a:p>
          <a:p>
            <a:pPr marL="742950" indent="-742950">
              <a:buAutoNum type="arabicPeriod"/>
            </a:pPr>
            <a:r>
              <a:rPr lang="en-GB" sz="3600" b="1" dirty="0">
                <a:ln w="6350">
                  <a:solidFill>
                    <a:schemeClr val="bg1"/>
                  </a:solidFill>
                </a:ln>
                <a:solidFill>
                  <a:srgbClr val="FF0000"/>
                </a:solidFill>
                <a:highlight>
                  <a:srgbClr val="C0C0C0"/>
                </a:highlight>
                <a:latin typeface="Arial Black" panose="020B0A04020102020204" pitchFamily="34" charset="0"/>
              </a:rPr>
              <a:t>Deliverance accomplished!</a:t>
            </a:r>
          </a:p>
        </p:txBody>
      </p:sp>
      <p:sp>
        <p:nvSpPr>
          <p:cNvPr id="4" name="TextBox 3">
            <a:extLst>
              <a:ext uri="{FF2B5EF4-FFF2-40B4-BE49-F238E27FC236}">
                <a16:creationId xmlns:a16="http://schemas.microsoft.com/office/drawing/2014/main" id="{A7B11633-A814-47FA-AB5B-97D694FF5A86}"/>
              </a:ext>
            </a:extLst>
          </p:cNvPr>
          <p:cNvSpPr txBox="1"/>
          <p:nvPr/>
        </p:nvSpPr>
        <p:spPr>
          <a:xfrm>
            <a:off x="1219199" y="2901143"/>
            <a:ext cx="9753600" cy="2677656"/>
          </a:xfrm>
          <a:prstGeom prst="rect">
            <a:avLst/>
          </a:prstGeom>
          <a:noFill/>
        </p:spPr>
        <p:txBody>
          <a:bodyPr wrap="square" rtlCol="0">
            <a:spAutoFit/>
          </a:bodyPr>
          <a:lstStyle/>
          <a:p>
            <a:r>
              <a:rPr lang="en-GB" sz="2800" b="1" i="1" dirty="0">
                <a:ln w="6350">
                  <a:noFill/>
                </a:ln>
                <a:solidFill>
                  <a:srgbClr val="FF0000"/>
                </a:solidFill>
                <a:highlight>
                  <a:srgbClr val="C0C0C0"/>
                </a:highlight>
                <a:latin typeface="Cavolini" panose="03000502040302020204" pitchFamily="66" charset="0"/>
                <a:cs typeface="Cavolini" panose="03000502040302020204" pitchFamily="66" charset="0"/>
              </a:rPr>
              <a:t>“Since the children have flesh and blood, </a:t>
            </a:r>
            <a:r>
              <a:rPr lang="en-GB" sz="2800" b="1" i="1" dirty="0">
                <a:solidFill>
                  <a:srgbClr val="FF0000"/>
                </a:solidFill>
                <a:highlight>
                  <a:srgbClr val="C0C0C0"/>
                </a:highlight>
                <a:latin typeface="Cavolini" panose="03000502040302020204" pitchFamily="66" charset="0"/>
                <a:cs typeface="Cavolini" panose="03000502040302020204" pitchFamily="66" charset="0"/>
              </a:rPr>
              <a:t>he too shared in their humanity so that by his death</a:t>
            </a:r>
            <a:r>
              <a:rPr lang="en-GB" sz="2800" b="1" i="1" dirty="0">
                <a:ln>
                  <a:solidFill>
                    <a:srgbClr val="FFFF00"/>
                  </a:solidFill>
                </a:ln>
                <a:solidFill>
                  <a:srgbClr val="FF0000"/>
                </a:solidFill>
                <a:highlight>
                  <a:srgbClr val="C0C0C0"/>
                </a:highlight>
                <a:latin typeface="Cavolini" panose="03000502040302020204" pitchFamily="66" charset="0"/>
                <a:cs typeface="Cavolini" panose="03000502040302020204" pitchFamily="66" charset="0"/>
              </a:rPr>
              <a:t> </a:t>
            </a:r>
            <a:r>
              <a:rPr lang="en-GB" sz="2800" b="1" i="1" dirty="0">
                <a:solidFill>
                  <a:srgbClr val="FF0000"/>
                </a:solidFill>
                <a:highlight>
                  <a:srgbClr val="C0C0C0"/>
                </a:highlight>
                <a:latin typeface="Cavolini" panose="03000502040302020204" pitchFamily="66" charset="0"/>
                <a:cs typeface="Cavolini" panose="03000502040302020204" pitchFamily="66" charset="0"/>
              </a:rPr>
              <a:t>he might break the power of him who holds the power of death – that is, the devil – </a:t>
            </a:r>
          </a:p>
          <a:p>
            <a:r>
              <a:rPr lang="en-GB" sz="2800" b="1" i="1" u="sng" dirty="0">
                <a:ln>
                  <a:solidFill>
                    <a:srgbClr val="FFFF00"/>
                  </a:solidFill>
                </a:ln>
                <a:solidFill>
                  <a:srgbClr val="FF0000"/>
                </a:solidFill>
                <a:highlight>
                  <a:srgbClr val="C0C0C0"/>
                </a:highlight>
                <a:latin typeface="Cavolini" panose="03000502040302020204" pitchFamily="66" charset="0"/>
                <a:cs typeface="Cavolini" panose="03000502040302020204" pitchFamily="66" charset="0"/>
              </a:rPr>
              <a:t>and free those who all their lives were held in slavery by their fear of death.</a:t>
            </a:r>
            <a:r>
              <a:rPr lang="en-GB" sz="2800" b="1" i="1" dirty="0">
                <a:ln>
                  <a:solidFill>
                    <a:srgbClr val="FFFF00"/>
                  </a:solidFill>
                </a:ln>
                <a:solidFill>
                  <a:srgbClr val="FF0000"/>
                </a:solidFill>
                <a:highlight>
                  <a:srgbClr val="C0C0C0"/>
                </a:highlight>
                <a:latin typeface="Cavolini" panose="03000502040302020204" pitchFamily="66" charset="0"/>
                <a:cs typeface="Cavolini" panose="03000502040302020204" pitchFamily="66" charset="0"/>
              </a:rPr>
              <a:t>”  </a:t>
            </a:r>
            <a:endParaRPr lang="en-GB" sz="2800" b="1" dirty="0">
              <a:ln>
                <a:solidFill>
                  <a:srgbClr val="FFFF00"/>
                </a:solidFill>
              </a:ln>
              <a:solidFill>
                <a:srgbClr val="FF0000"/>
              </a:solidFill>
              <a:highlight>
                <a:srgbClr val="C0C0C0"/>
              </a:highlight>
              <a:latin typeface="Cavolini" panose="03000502040302020204" pitchFamily="66" charset="0"/>
              <a:cs typeface="Cavolini" panose="03000502040302020204" pitchFamily="66" charset="0"/>
            </a:endParaRPr>
          </a:p>
        </p:txBody>
      </p:sp>
    </p:spTree>
    <p:extLst>
      <p:ext uri="{BB962C8B-B14F-4D97-AF65-F5344CB8AC3E}">
        <p14:creationId xmlns:p14="http://schemas.microsoft.com/office/powerpoint/2010/main" val="313063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800000"/>
            <a:ext cx="11496675" cy="1138773"/>
          </a:xfrm>
          <a:prstGeom prst="rect">
            <a:avLst/>
          </a:prstGeom>
          <a:noFill/>
        </p:spPr>
        <p:txBody>
          <a:bodyPr wrap="square" rtlCol="0">
            <a:spAutoFit/>
          </a:bodyPr>
          <a:lstStyle/>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is necessary</a:t>
            </a:r>
          </a:p>
          <a:p>
            <a:pPr marL="742950" indent="-742950">
              <a:buAutoNum type="arabicPeriod"/>
            </a:pPr>
            <a:r>
              <a:rPr lang="en-GB" sz="3600" b="1" dirty="0">
                <a:ln w="6350">
                  <a:solidFill>
                    <a:schemeClr val="bg1"/>
                  </a:solidFill>
                </a:ln>
                <a:solidFill>
                  <a:srgbClr val="FF0000"/>
                </a:solidFill>
                <a:highlight>
                  <a:srgbClr val="C0C0C0"/>
                </a:highlight>
                <a:latin typeface="Arial Black" panose="020B0A04020102020204" pitchFamily="34" charset="0"/>
              </a:rPr>
              <a:t>Deliverance accomplished!</a:t>
            </a:r>
          </a:p>
        </p:txBody>
      </p:sp>
      <p:sp>
        <p:nvSpPr>
          <p:cNvPr id="4" name="TextBox 3">
            <a:extLst>
              <a:ext uri="{FF2B5EF4-FFF2-40B4-BE49-F238E27FC236}">
                <a16:creationId xmlns:a16="http://schemas.microsoft.com/office/drawing/2014/main" id="{A7B11633-A814-47FA-AB5B-97D694FF5A86}"/>
              </a:ext>
            </a:extLst>
          </p:cNvPr>
          <p:cNvSpPr txBox="1"/>
          <p:nvPr/>
        </p:nvSpPr>
        <p:spPr>
          <a:xfrm>
            <a:off x="1219199" y="2901143"/>
            <a:ext cx="9753600" cy="523220"/>
          </a:xfrm>
          <a:prstGeom prst="rect">
            <a:avLst/>
          </a:prstGeom>
          <a:noFill/>
        </p:spPr>
        <p:txBody>
          <a:bodyPr wrap="square" rtlCol="0">
            <a:spAutoFit/>
          </a:bodyPr>
          <a:lstStyle/>
          <a:p>
            <a:pPr marL="457200" indent="-457200">
              <a:buFont typeface="Wingdings" panose="05000000000000000000" pitchFamily="2" charset="2"/>
              <a:buChar char="v"/>
            </a:pPr>
            <a:r>
              <a:rPr lang="en-GB" sz="2800" b="1" dirty="0">
                <a:ln>
                  <a:solidFill>
                    <a:srgbClr val="FFFF00"/>
                  </a:solidFill>
                </a:ln>
                <a:solidFill>
                  <a:srgbClr val="FF0000"/>
                </a:solidFill>
                <a:highlight>
                  <a:srgbClr val="C0C0C0"/>
                </a:highlight>
                <a:latin typeface="Cavolini" panose="03000502040302020204" pitchFamily="66" charset="0"/>
                <a:cs typeface="Cavolini" panose="03000502040302020204" pitchFamily="66" charset="0"/>
              </a:rPr>
              <a:t>Power is given from above</a:t>
            </a:r>
          </a:p>
        </p:txBody>
      </p:sp>
    </p:spTree>
    <p:extLst>
      <p:ext uri="{BB962C8B-B14F-4D97-AF65-F5344CB8AC3E}">
        <p14:creationId xmlns:p14="http://schemas.microsoft.com/office/powerpoint/2010/main" val="90031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800000"/>
            <a:ext cx="11496675" cy="1631216"/>
          </a:xfrm>
          <a:prstGeom prst="rect">
            <a:avLst/>
          </a:prstGeom>
          <a:noFill/>
        </p:spPr>
        <p:txBody>
          <a:bodyPr wrap="square" rtlCol="0">
            <a:spAutoFit/>
          </a:bodyPr>
          <a:lstStyle/>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is necessary</a:t>
            </a:r>
          </a:p>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accomplished!</a:t>
            </a:r>
          </a:p>
          <a:p>
            <a:pPr marL="742950" indent="-742950">
              <a:buAutoNum type="arabicPeriod"/>
            </a:pPr>
            <a:r>
              <a:rPr lang="en-GB" sz="3600" b="1" dirty="0">
                <a:ln w="6350">
                  <a:solidFill>
                    <a:schemeClr val="bg1"/>
                  </a:solidFill>
                </a:ln>
                <a:solidFill>
                  <a:srgbClr val="FF0000"/>
                </a:solidFill>
                <a:highlight>
                  <a:srgbClr val="C0C0C0"/>
                </a:highlight>
                <a:latin typeface="Arial Black" panose="020B0A04020102020204" pitchFamily="34" charset="0"/>
              </a:rPr>
              <a:t>Deliverance continues</a:t>
            </a:r>
          </a:p>
        </p:txBody>
      </p:sp>
    </p:spTree>
    <p:extLst>
      <p:ext uri="{BB962C8B-B14F-4D97-AF65-F5344CB8AC3E}">
        <p14:creationId xmlns:p14="http://schemas.microsoft.com/office/powerpoint/2010/main" val="369011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800000"/>
            <a:ext cx="11496675" cy="1692771"/>
          </a:xfrm>
          <a:prstGeom prst="rect">
            <a:avLst/>
          </a:prstGeom>
          <a:noFill/>
        </p:spPr>
        <p:txBody>
          <a:bodyPr wrap="square" rtlCol="0">
            <a:spAutoFit/>
          </a:bodyPr>
          <a:lstStyle/>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is necessary</a:t>
            </a:r>
          </a:p>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accomplished!</a:t>
            </a:r>
          </a:p>
          <a:p>
            <a:pPr marL="742950" indent="-742950">
              <a:buAutoNum type="arabicPeriod"/>
            </a:pPr>
            <a:r>
              <a:rPr lang="en-GB" sz="3600" b="1" dirty="0">
                <a:ln w="6350">
                  <a:solidFill>
                    <a:schemeClr val="bg1"/>
                  </a:solidFill>
                </a:ln>
                <a:solidFill>
                  <a:srgbClr val="FF0000"/>
                </a:solidFill>
                <a:highlight>
                  <a:srgbClr val="C0C0C0"/>
                </a:highlight>
                <a:latin typeface="Arial Black" panose="020B0A04020102020204" pitchFamily="34" charset="0"/>
              </a:rPr>
              <a:t>Deliverance continues</a:t>
            </a:r>
          </a:p>
        </p:txBody>
      </p:sp>
      <p:sp>
        <p:nvSpPr>
          <p:cNvPr id="3" name="TextBox 2">
            <a:extLst>
              <a:ext uri="{FF2B5EF4-FFF2-40B4-BE49-F238E27FC236}">
                <a16:creationId xmlns:a16="http://schemas.microsoft.com/office/drawing/2014/main" id="{A45BCAF2-6683-46D7-B5E8-AC89A95D999A}"/>
              </a:ext>
            </a:extLst>
          </p:cNvPr>
          <p:cNvSpPr txBox="1"/>
          <p:nvPr/>
        </p:nvSpPr>
        <p:spPr>
          <a:xfrm>
            <a:off x="1219199" y="3429000"/>
            <a:ext cx="3467101" cy="523220"/>
          </a:xfrm>
          <a:prstGeom prst="rect">
            <a:avLst/>
          </a:prstGeom>
          <a:noFill/>
        </p:spPr>
        <p:txBody>
          <a:bodyPr wrap="square" rtlCol="0">
            <a:spAutoFit/>
          </a:bodyPr>
          <a:lstStyle/>
          <a:p>
            <a:pPr marL="542925" indent="-542925">
              <a:buFont typeface="Wingdings" panose="05000000000000000000" pitchFamily="2" charset="2"/>
              <a:buChar char="v"/>
            </a:pPr>
            <a:r>
              <a:rPr lang="en-GB" sz="2800" b="1" dirty="0">
                <a:ln w="6350">
                  <a:solidFill>
                    <a:schemeClr val="tx1"/>
                  </a:solidFill>
                </a:ln>
                <a:solidFill>
                  <a:srgbClr val="FFFF00"/>
                </a:solidFill>
                <a:latin typeface="Cavolini" panose="03000502040302020204" pitchFamily="66" charset="0"/>
                <a:cs typeface="Cavolini" panose="03000502040302020204" pitchFamily="66" charset="0"/>
              </a:rPr>
              <a:t>Fear paralyses</a:t>
            </a:r>
          </a:p>
        </p:txBody>
      </p:sp>
    </p:spTree>
    <p:extLst>
      <p:ext uri="{BB962C8B-B14F-4D97-AF65-F5344CB8AC3E}">
        <p14:creationId xmlns:p14="http://schemas.microsoft.com/office/powerpoint/2010/main" val="94142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800000"/>
            <a:ext cx="11496675" cy="1692771"/>
          </a:xfrm>
          <a:prstGeom prst="rect">
            <a:avLst/>
          </a:prstGeom>
          <a:noFill/>
        </p:spPr>
        <p:txBody>
          <a:bodyPr wrap="square" rtlCol="0">
            <a:spAutoFit/>
          </a:bodyPr>
          <a:lstStyle/>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is necessary</a:t>
            </a:r>
          </a:p>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accomplished!</a:t>
            </a:r>
          </a:p>
          <a:p>
            <a:pPr marL="742950" indent="-742950">
              <a:buAutoNum type="arabicPeriod"/>
            </a:pPr>
            <a:r>
              <a:rPr lang="en-GB" sz="3600" b="1" dirty="0">
                <a:ln w="6350">
                  <a:solidFill>
                    <a:schemeClr val="bg1"/>
                  </a:solidFill>
                </a:ln>
                <a:solidFill>
                  <a:srgbClr val="FF0000"/>
                </a:solidFill>
                <a:highlight>
                  <a:srgbClr val="C0C0C0"/>
                </a:highlight>
                <a:latin typeface="Arial Black" panose="020B0A04020102020204" pitchFamily="34" charset="0"/>
              </a:rPr>
              <a:t>Deliverance continues</a:t>
            </a:r>
          </a:p>
        </p:txBody>
      </p:sp>
      <p:sp>
        <p:nvSpPr>
          <p:cNvPr id="3" name="TextBox 2">
            <a:extLst>
              <a:ext uri="{FF2B5EF4-FFF2-40B4-BE49-F238E27FC236}">
                <a16:creationId xmlns:a16="http://schemas.microsoft.com/office/drawing/2014/main" id="{A45BCAF2-6683-46D7-B5E8-AC89A95D999A}"/>
              </a:ext>
            </a:extLst>
          </p:cNvPr>
          <p:cNvSpPr txBox="1"/>
          <p:nvPr/>
        </p:nvSpPr>
        <p:spPr>
          <a:xfrm>
            <a:off x="1219200" y="3429000"/>
            <a:ext cx="4057650" cy="523220"/>
          </a:xfrm>
          <a:prstGeom prst="rect">
            <a:avLst/>
          </a:prstGeom>
          <a:noFill/>
        </p:spPr>
        <p:txBody>
          <a:bodyPr wrap="square" rtlCol="0">
            <a:spAutoFit/>
          </a:bodyPr>
          <a:lstStyle/>
          <a:p>
            <a:pPr marL="542925" indent="-542925">
              <a:buFont typeface="Wingdings" panose="05000000000000000000" pitchFamily="2" charset="2"/>
              <a:buChar char="v"/>
            </a:pPr>
            <a:r>
              <a:rPr lang="en-GB" sz="2800" b="1" dirty="0">
                <a:solidFill>
                  <a:srgbClr val="FFFF00"/>
                </a:solidFill>
                <a:latin typeface="Cavolini" panose="03000502040302020204" pitchFamily="66" charset="0"/>
                <a:cs typeface="Cavolini" panose="03000502040302020204" pitchFamily="66" charset="0"/>
              </a:rPr>
              <a:t>Fear paralyses</a:t>
            </a:r>
            <a:endParaRPr lang="en-GB" sz="2800" b="1" dirty="0">
              <a:ln>
                <a:solidFill>
                  <a:schemeClr val="tx1"/>
                </a:solidFill>
              </a:ln>
              <a:solidFill>
                <a:srgbClr val="FFFF00"/>
              </a:solidFill>
              <a:highlight>
                <a:srgbClr val="00FF00"/>
              </a:highlight>
              <a:latin typeface="Cavolini" panose="03000502040302020204" pitchFamily="66" charset="0"/>
              <a:cs typeface="Cavolini" panose="03000502040302020204" pitchFamily="66" charset="0"/>
            </a:endParaRPr>
          </a:p>
        </p:txBody>
      </p:sp>
      <p:sp>
        <p:nvSpPr>
          <p:cNvPr id="4" name="TextBox 3">
            <a:extLst>
              <a:ext uri="{FF2B5EF4-FFF2-40B4-BE49-F238E27FC236}">
                <a16:creationId xmlns:a16="http://schemas.microsoft.com/office/drawing/2014/main" id="{C4B855FD-628F-4BDC-ADD7-98E91936731C}"/>
              </a:ext>
            </a:extLst>
          </p:cNvPr>
          <p:cNvSpPr txBox="1"/>
          <p:nvPr/>
        </p:nvSpPr>
        <p:spPr>
          <a:xfrm>
            <a:off x="5256000" y="3429000"/>
            <a:ext cx="5153025" cy="523220"/>
          </a:xfrm>
          <a:prstGeom prst="rect">
            <a:avLst/>
          </a:prstGeom>
          <a:noFill/>
        </p:spPr>
        <p:txBody>
          <a:bodyPr wrap="square" rtlCol="0">
            <a:spAutoFit/>
          </a:bodyPr>
          <a:lstStyle/>
          <a:p>
            <a:r>
              <a:rPr lang="en-GB" sz="2800" b="1" dirty="0">
                <a:ln>
                  <a:solidFill>
                    <a:schemeClr val="tx1"/>
                  </a:solidFill>
                </a:ln>
                <a:solidFill>
                  <a:srgbClr val="FFFF00"/>
                </a:solidFill>
                <a:highlight>
                  <a:srgbClr val="00FF00"/>
                </a:highlight>
                <a:latin typeface="Cavolini" panose="03000502040302020204" pitchFamily="66" charset="0"/>
                <a:cs typeface="Cavolini" panose="03000502040302020204" pitchFamily="66" charset="0"/>
              </a:rPr>
              <a:t>there is no fear in love!</a:t>
            </a:r>
            <a:endParaRPr lang="en-GB" sz="2800" dirty="0"/>
          </a:p>
        </p:txBody>
      </p:sp>
    </p:spTree>
    <p:extLst>
      <p:ext uri="{BB962C8B-B14F-4D97-AF65-F5344CB8AC3E}">
        <p14:creationId xmlns:p14="http://schemas.microsoft.com/office/powerpoint/2010/main" val="184597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800000"/>
            <a:ext cx="11496675" cy="1692771"/>
          </a:xfrm>
          <a:prstGeom prst="rect">
            <a:avLst/>
          </a:prstGeom>
          <a:noFill/>
        </p:spPr>
        <p:txBody>
          <a:bodyPr wrap="square" rtlCol="0">
            <a:spAutoFit/>
          </a:bodyPr>
          <a:lstStyle/>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is necessary</a:t>
            </a:r>
          </a:p>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accomplished!</a:t>
            </a:r>
          </a:p>
          <a:p>
            <a:pPr marL="742950" indent="-742950">
              <a:buAutoNum type="arabicPeriod"/>
            </a:pPr>
            <a:r>
              <a:rPr lang="en-GB" sz="3600" b="1" dirty="0">
                <a:ln w="6350">
                  <a:solidFill>
                    <a:schemeClr val="bg1"/>
                  </a:solidFill>
                </a:ln>
                <a:solidFill>
                  <a:srgbClr val="FF0000"/>
                </a:solidFill>
                <a:highlight>
                  <a:srgbClr val="C0C0C0"/>
                </a:highlight>
                <a:latin typeface="Arial Black" panose="020B0A04020102020204" pitchFamily="34" charset="0"/>
              </a:rPr>
              <a:t>Deliverance continues</a:t>
            </a:r>
          </a:p>
        </p:txBody>
      </p:sp>
      <p:sp>
        <p:nvSpPr>
          <p:cNvPr id="3" name="TextBox 2">
            <a:extLst>
              <a:ext uri="{FF2B5EF4-FFF2-40B4-BE49-F238E27FC236}">
                <a16:creationId xmlns:a16="http://schemas.microsoft.com/office/drawing/2014/main" id="{A45BCAF2-6683-46D7-B5E8-AC89A95D999A}"/>
              </a:ext>
            </a:extLst>
          </p:cNvPr>
          <p:cNvSpPr txBox="1"/>
          <p:nvPr/>
        </p:nvSpPr>
        <p:spPr>
          <a:xfrm>
            <a:off x="1219200" y="3429000"/>
            <a:ext cx="4076700" cy="954107"/>
          </a:xfrm>
          <a:prstGeom prst="rect">
            <a:avLst/>
          </a:prstGeom>
          <a:noFill/>
        </p:spPr>
        <p:txBody>
          <a:bodyPr wrap="square" rtlCol="0">
            <a:spAutoFit/>
          </a:bodyPr>
          <a:lstStyle/>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Fear paralyses    </a:t>
            </a:r>
            <a:endParaRPr lang="en-GB" sz="2800" b="1" dirty="0">
              <a:ln>
                <a:solidFill>
                  <a:schemeClr val="tx1"/>
                </a:solidFill>
              </a:ln>
              <a:solidFill>
                <a:srgbClr val="FFFF00"/>
              </a:solidFill>
              <a:highlight>
                <a:srgbClr val="00FF00"/>
              </a:highlight>
              <a:latin typeface="Cavolini" panose="03000502040302020204" pitchFamily="66" charset="0"/>
              <a:cs typeface="Cavolini" panose="03000502040302020204" pitchFamily="66" charset="0"/>
            </a:endParaRPr>
          </a:p>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God is merciful</a:t>
            </a:r>
          </a:p>
        </p:txBody>
      </p:sp>
      <p:sp>
        <p:nvSpPr>
          <p:cNvPr id="9" name="TextBox 8">
            <a:extLst>
              <a:ext uri="{FF2B5EF4-FFF2-40B4-BE49-F238E27FC236}">
                <a16:creationId xmlns:a16="http://schemas.microsoft.com/office/drawing/2014/main" id="{16CA5085-19F0-4B9F-8B48-DDA966CC32BC}"/>
              </a:ext>
            </a:extLst>
          </p:cNvPr>
          <p:cNvSpPr txBox="1"/>
          <p:nvPr/>
        </p:nvSpPr>
        <p:spPr>
          <a:xfrm>
            <a:off x="5256000" y="3429000"/>
            <a:ext cx="5153025" cy="523220"/>
          </a:xfrm>
          <a:prstGeom prst="rect">
            <a:avLst/>
          </a:prstGeom>
          <a:noFill/>
        </p:spPr>
        <p:txBody>
          <a:bodyPr wrap="square" rtlCol="0">
            <a:spAutoFit/>
          </a:bodyPr>
          <a:lstStyle/>
          <a:p>
            <a:r>
              <a:rPr lang="en-GB" sz="2800" b="1" dirty="0">
                <a:ln>
                  <a:solidFill>
                    <a:schemeClr val="tx1"/>
                  </a:solidFill>
                </a:ln>
                <a:solidFill>
                  <a:srgbClr val="FFFF00"/>
                </a:solidFill>
                <a:highlight>
                  <a:srgbClr val="00FF00"/>
                </a:highlight>
                <a:latin typeface="Cavolini" panose="03000502040302020204" pitchFamily="66" charset="0"/>
                <a:cs typeface="Cavolini" panose="03000502040302020204" pitchFamily="66" charset="0"/>
              </a:rPr>
              <a:t>there is no fear in love!</a:t>
            </a:r>
            <a:endParaRPr lang="en-GB" sz="2800" dirty="0"/>
          </a:p>
        </p:txBody>
      </p:sp>
    </p:spTree>
    <p:extLst>
      <p:ext uri="{BB962C8B-B14F-4D97-AF65-F5344CB8AC3E}">
        <p14:creationId xmlns:p14="http://schemas.microsoft.com/office/powerpoint/2010/main" val="1790444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800000"/>
            <a:ext cx="11496675" cy="1692771"/>
          </a:xfrm>
          <a:prstGeom prst="rect">
            <a:avLst/>
          </a:prstGeom>
          <a:noFill/>
        </p:spPr>
        <p:txBody>
          <a:bodyPr wrap="square" rtlCol="0">
            <a:spAutoFit/>
          </a:bodyPr>
          <a:lstStyle/>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is necessary</a:t>
            </a:r>
          </a:p>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accomplished!</a:t>
            </a:r>
          </a:p>
          <a:p>
            <a:pPr marL="742950" indent="-742950">
              <a:buAutoNum type="arabicPeriod"/>
            </a:pPr>
            <a:r>
              <a:rPr lang="en-GB" sz="3600" b="1" dirty="0">
                <a:ln w="6350">
                  <a:solidFill>
                    <a:schemeClr val="bg1"/>
                  </a:solidFill>
                </a:ln>
                <a:solidFill>
                  <a:srgbClr val="FF0000"/>
                </a:solidFill>
                <a:highlight>
                  <a:srgbClr val="C0C0C0"/>
                </a:highlight>
                <a:latin typeface="Arial Black" panose="020B0A04020102020204" pitchFamily="34" charset="0"/>
              </a:rPr>
              <a:t>Deliverance continues</a:t>
            </a:r>
          </a:p>
        </p:txBody>
      </p:sp>
      <p:sp>
        <p:nvSpPr>
          <p:cNvPr id="3" name="TextBox 2">
            <a:extLst>
              <a:ext uri="{FF2B5EF4-FFF2-40B4-BE49-F238E27FC236}">
                <a16:creationId xmlns:a16="http://schemas.microsoft.com/office/drawing/2014/main" id="{A45BCAF2-6683-46D7-B5E8-AC89A95D999A}"/>
              </a:ext>
            </a:extLst>
          </p:cNvPr>
          <p:cNvSpPr txBox="1"/>
          <p:nvPr/>
        </p:nvSpPr>
        <p:spPr>
          <a:xfrm>
            <a:off x="1219200" y="3429000"/>
            <a:ext cx="4114800" cy="1384995"/>
          </a:xfrm>
          <a:prstGeom prst="rect">
            <a:avLst/>
          </a:prstGeom>
          <a:noFill/>
        </p:spPr>
        <p:txBody>
          <a:bodyPr wrap="square" rtlCol="0">
            <a:spAutoFit/>
          </a:bodyPr>
          <a:lstStyle/>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Fear paralyses     </a:t>
            </a:r>
            <a:endParaRPr lang="en-GB" sz="2800" b="1" dirty="0">
              <a:ln>
                <a:solidFill>
                  <a:schemeClr val="tx1"/>
                </a:solidFill>
              </a:ln>
              <a:solidFill>
                <a:srgbClr val="FFFF00"/>
              </a:solidFill>
              <a:highlight>
                <a:srgbClr val="00FF00"/>
              </a:highlight>
              <a:latin typeface="Cavolini" panose="03000502040302020204" pitchFamily="66" charset="0"/>
              <a:cs typeface="Cavolini" panose="03000502040302020204" pitchFamily="66" charset="0"/>
            </a:endParaRPr>
          </a:p>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God is merciful</a:t>
            </a:r>
          </a:p>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God is faithful</a:t>
            </a:r>
          </a:p>
        </p:txBody>
      </p:sp>
      <p:sp>
        <p:nvSpPr>
          <p:cNvPr id="9" name="TextBox 8">
            <a:extLst>
              <a:ext uri="{FF2B5EF4-FFF2-40B4-BE49-F238E27FC236}">
                <a16:creationId xmlns:a16="http://schemas.microsoft.com/office/drawing/2014/main" id="{9B8AFCA2-414D-48B1-BE58-613BB5B105CA}"/>
              </a:ext>
            </a:extLst>
          </p:cNvPr>
          <p:cNvSpPr txBox="1"/>
          <p:nvPr/>
        </p:nvSpPr>
        <p:spPr>
          <a:xfrm>
            <a:off x="5256000" y="3429000"/>
            <a:ext cx="5153025" cy="523220"/>
          </a:xfrm>
          <a:prstGeom prst="rect">
            <a:avLst/>
          </a:prstGeom>
          <a:noFill/>
        </p:spPr>
        <p:txBody>
          <a:bodyPr wrap="square" rtlCol="0">
            <a:spAutoFit/>
          </a:bodyPr>
          <a:lstStyle/>
          <a:p>
            <a:r>
              <a:rPr lang="en-GB" sz="2800" b="1" dirty="0">
                <a:ln>
                  <a:solidFill>
                    <a:schemeClr val="tx1"/>
                  </a:solidFill>
                </a:ln>
                <a:solidFill>
                  <a:srgbClr val="FFFF00"/>
                </a:solidFill>
                <a:highlight>
                  <a:srgbClr val="00FF00"/>
                </a:highlight>
                <a:latin typeface="Cavolini" panose="03000502040302020204" pitchFamily="66" charset="0"/>
                <a:cs typeface="Cavolini" panose="03000502040302020204" pitchFamily="66" charset="0"/>
              </a:rPr>
              <a:t>there is no fear in love!</a:t>
            </a:r>
            <a:endParaRPr lang="en-GB" sz="2800" dirty="0"/>
          </a:p>
        </p:txBody>
      </p:sp>
    </p:spTree>
    <p:extLst>
      <p:ext uri="{BB962C8B-B14F-4D97-AF65-F5344CB8AC3E}">
        <p14:creationId xmlns:p14="http://schemas.microsoft.com/office/powerpoint/2010/main" val="112425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900000" y="1800000"/>
            <a:ext cx="10208029" cy="1077218"/>
          </a:xfrm>
          <a:prstGeom prst="rect">
            <a:avLst/>
          </a:prstGeom>
          <a:noFill/>
        </p:spPr>
        <p:txBody>
          <a:bodyPr wrap="square" rtlCol="0">
            <a:spAutoFit/>
          </a:bodyPr>
          <a:lstStyle/>
          <a:p>
            <a:r>
              <a:rPr lang="en-GB" sz="3200" b="1" i="1" dirty="0">
                <a:solidFill>
                  <a:srgbClr val="7030A0"/>
                </a:solidFill>
                <a:highlight>
                  <a:srgbClr val="FFFF00"/>
                </a:highlight>
                <a:latin typeface="Times New Roman" panose="02020603050405020304" pitchFamily="18" charset="0"/>
                <a:cs typeface="Times New Roman" panose="02020603050405020304" pitchFamily="18" charset="0"/>
              </a:rPr>
              <a:t>“We doctors are scared of the coronavirus crisis. How could we not be?”</a:t>
            </a:r>
            <a:endParaRPr lang="en-GB" sz="3200" b="1" dirty="0">
              <a:solidFill>
                <a:srgbClr val="7030A0"/>
              </a:solidFill>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635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800000"/>
            <a:ext cx="11496675" cy="1692771"/>
          </a:xfrm>
          <a:prstGeom prst="rect">
            <a:avLst/>
          </a:prstGeom>
          <a:noFill/>
        </p:spPr>
        <p:txBody>
          <a:bodyPr wrap="square" rtlCol="0">
            <a:spAutoFit/>
          </a:bodyPr>
          <a:lstStyle/>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is necessary</a:t>
            </a:r>
          </a:p>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accomplished!</a:t>
            </a:r>
          </a:p>
          <a:p>
            <a:pPr marL="742950" indent="-742950">
              <a:buAutoNum type="arabicPeriod"/>
            </a:pPr>
            <a:r>
              <a:rPr lang="en-GB" sz="3600" b="1" dirty="0">
                <a:ln w="6350">
                  <a:solidFill>
                    <a:schemeClr val="bg1"/>
                  </a:solidFill>
                </a:ln>
                <a:solidFill>
                  <a:srgbClr val="FF0000"/>
                </a:solidFill>
                <a:highlight>
                  <a:srgbClr val="C0C0C0"/>
                </a:highlight>
                <a:latin typeface="Arial Black" panose="020B0A04020102020204" pitchFamily="34" charset="0"/>
              </a:rPr>
              <a:t>Deliverance continues</a:t>
            </a:r>
          </a:p>
        </p:txBody>
      </p:sp>
      <p:sp>
        <p:nvSpPr>
          <p:cNvPr id="3" name="TextBox 2">
            <a:extLst>
              <a:ext uri="{FF2B5EF4-FFF2-40B4-BE49-F238E27FC236}">
                <a16:creationId xmlns:a16="http://schemas.microsoft.com/office/drawing/2014/main" id="{A45BCAF2-6683-46D7-B5E8-AC89A95D999A}"/>
              </a:ext>
            </a:extLst>
          </p:cNvPr>
          <p:cNvSpPr txBox="1"/>
          <p:nvPr/>
        </p:nvSpPr>
        <p:spPr>
          <a:xfrm>
            <a:off x="1219200" y="3429000"/>
            <a:ext cx="6057900" cy="1815882"/>
          </a:xfrm>
          <a:prstGeom prst="rect">
            <a:avLst/>
          </a:prstGeom>
          <a:noFill/>
        </p:spPr>
        <p:txBody>
          <a:bodyPr wrap="square" rtlCol="0">
            <a:spAutoFit/>
          </a:bodyPr>
          <a:lstStyle/>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Fear paralyses     </a:t>
            </a:r>
            <a:endParaRPr lang="en-GB" sz="2800" b="1" dirty="0">
              <a:ln>
                <a:solidFill>
                  <a:schemeClr val="tx1"/>
                </a:solidFill>
              </a:ln>
              <a:solidFill>
                <a:srgbClr val="FFFF00"/>
              </a:solidFill>
              <a:highlight>
                <a:srgbClr val="00FF00"/>
              </a:highlight>
              <a:latin typeface="Cavolini" panose="03000502040302020204" pitchFamily="66" charset="0"/>
              <a:cs typeface="Cavolini" panose="03000502040302020204" pitchFamily="66" charset="0"/>
            </a:endParaRPr>
          </a:p>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God is merciful</a:t>
            </a:r>
          </a:p>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God is faithful</a:t>
            </a:r>
          </a:p>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Jesus shares our sufferings</a:t>
            </a:r>
          </a:p>
        </p:txBody>
      </p:sp>
      <p:sp>
        <p:nvSpPr>
          <p:cNvPr id="9" name="TextBox 8">
            <a:extLst>
              <a:ext uri="{FF2B5EF4-FFF2-40B4-BE49-F238E27FC236}">
                <a16:creationId xmlns:a16="http://schemas.microsoft.com/office/drawing/2014/main" id="{483D7F34-2404-4A44-A2BF-F3E0799E5F3E}"/>
              </a:ext>
            </a:extLst>
          </p:cNvPr>
          <p:cNvSpPr txBox="1"/>
          <p:nvPr/>
        </p:nvSpPr>
        <p:spPr>
          <a:xfrm>
            <a:off x="5256000" y="3429000"/>
            <a:ext cx="5153025" cy="523220"/>
          </a:xfrm>
          <a:prstGeom prst="rect">
            <a:avLst/>
          </a:prstGeom>
          <a:noFill/>
        </p:spPr>
        <p:txBody>
          <a:bodyPr wrap="square" rtlCol="0">
            <a:spAutoFit/>
          </a:bodyPr>
          <a:lstStyle/>
          <a:p>
            <a:r>
              <a:rPr lang="en-GB" sz="2800" b="1" dirty="0">
                <a:ln>
                  <a:solidFill>
                    <a:schemeClr val="tx1"/>
                  </a:solidFill>
                </a:ln>
                <a:solidFill>
                  <a:srgbClr val="FFFF00"/>
                </a:solidFill>
                <a:highlight>
                  <a:srgbClr val="00FF00"/>
                </a:highlight>
                <a:latin typeface="Cavolini" panose="03000502040302020204" pitchFamily="66" charset="0"/>
                <a:cs typeface="Cavolini" panose="03000502040302020204" pitchFamily="66" charset="0"/>
              </a:rPr>
              <a:t>there is no fear in love!</a:t>
            </a:r>
            <a:endParaRPr lang="en-GB" sz="2800" dirty="0"/>
          </a:p>
        </p:txBody>
      </p:sp>
    </p:spTree>
    <p:extLst>
      <p:ext uri="{BB962C8B-B14F-4D97-AF65-F5344CB8AC3E}">
        <p14:creationId xmlns:p14="http://schemas.microsoft.com/office/powerpoint/2010/main" val="261823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800000"/>
            <a:ext cx="11496675" cy="1692771"/>
          </a:xfrm>
          <a:prstGeom prst="rect">
            <a:avLst/>
          </a:prstGeom>
          <a:noFill/>
        </p:spPr>
        <p:txBody>
          <a:bodyPr wrap="square" rtlCol="0">
            <a:spAutoFit/>
          </a:bodyPr>
          <a:lstStyle/>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is necessary</a:t>
            </a:r>
          </a:p>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accomplished!</a:t>
            </a:r>
          </a:p>
          <a:p>
            <a:pPr marL="742950" indent="-742950">
              <a:buAutoNum type="arabicPeriod"/>
            </a:pPr>
            <a:r>
              <a:rPr lang="en-GB" sz="3600" b="1" dirty="0">
                <a:ln w="6350">
                  <a:solidFill>
                    <a:schemeClr val="bg1"/>
                  </a:solidFill>
                </a:ln>
                <a:solidFill>
                  <a:srgbClr val="FF0000"/>
                </a:solidFill>
                <a:highlight>
                  <a:srgbClr val="C0C0C0"/>
                </a:highlight>
                <a:latin typeface="Arial Black" panose="020B0A04020102020204" pitchFamily="34" charset="0"/>
              </a:rPr>
              <a:t>Deliverance continues</a:t>
            </a:r>
          </a:p>
        </p:txBody>
      </p:sp>
      <p:sp>
        <p:nvSpPr>
          <p:cNvPr id="3" name="TextBox 2">
            <a:extLst>
              <a:ext uri="{FF2B5EF4-FFF2-40B4-BE49-F238E27FC236}">
                <a16:creationId xmlns:a16="http://schemas.microsoft.com/office/drawing/2014/main" id="{A45BCAF2-6683-46D7-B5E8-AC89A95D999A}"/>
              </a:ext>
            </a:extLst>
          </p:cNvPr>
          <p:cNvSpPr txBox="1"/>
          <p:nvPr/>
        </p:nvSpPr>
        <p:spPr>
          <a:xfrm>
            <a:off x="1219200" y="3429000"/>
            <a:ext cx="5886450" cy="2246769"/>
          </a:xfrm>
          <a:prstGeom prst="rect">
            <a:avLst/>
          </a:prstGeom>
          <a:noFill/>
        </p:spPr>
        <p:txBody>
          <a:bodyPr wrap="square" rtlCol="0">
            <a:spAutoFit/>
          </a:bodyPr>
          <a:lstStyle/>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Fear paralyses    </a:t>
            </a:r>
            <a:endParaRPr lang="en-GB" sz="2800" b="1" dirty="0">
              <a:ln>
                <a:solidFill>
                  <a:schemeClr val="tx1"/>
                </a:solidFill>
              </a:ln>
              <a:solidFill>
                <a:srgbClr val="FFFF00"/>
              </a:solidFill>
              <a:highlight>
                <a:srgbClr val="00FF00"/>
              </a:highlight>
              <a:latin typeface="Cavolini" panose="03000502040302020204" pitchFamily="66" charset="0"/>
              <a:cs typeface="Cavolini" panose="03000502040302020204" pitchFamily="66" charset="0"/>
            </a:endParaRPr>
          </a:p>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God is merciful</a:t>
            </a:r>
          </a:p>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God is faithful</a:t>
            </a:r>
          </a:p>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Jesus shares our sufferings</a:t>
            </a:r>
          </a:p>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Jesus supplies our strength</a:t>
            </a:r>
          </a:p>
        </p:txBody>
      </p:sp>
      <p:sp>
        <p:nvSpPr>
          <p:cNvPr id="9" name="TextBox 8">
            <a:extLst>
              <a:ext uri="{FF2B5EF4-FFF2-40B4-BE49-F238E27FC236}">
                <a16:creationId xmlns:a16="http://schemas.microsoft.com/office/drawing/2014/main" id="{0317E200-20C4-49C9-A7C0-385EAD5D1391}"/>
              </a:ext>
            </a:extLst>
          </p:cNvPr>
          <p:cNvSpPr txBox="1"/>
          <p:nvPr/>
        </p:nvSpPr>
        <p:spPr>
          <a:xfrm>
            <a:off x="5256000" y="3429000"/>
            <a:ext cx="5153025" cy="523220"/>
          </a:xfrm>
          <a:prstGeom prst="rect">
            <a:avLst/>
          </a:prstGeom>
          <a:noFill/>
        </p:spPr>
        <p:txBody>
          <a:bodyPr wrap="square" rtlCol="0">
            <a:spAutoFit/>
          </a:bodyPr>
          <a:lstStyle/>
          <a:p>
            <a:r>
              <a:rPr lang="en-GB" sz="2800" b="1" dirty="0">
                <a:ln>
                  <a:solidFill>
                    <a:schemeClr val="tx1"/>
                  </a:solidFill>
                </a:ln>
                <a:solidFill>
                  <a:srgbClr val="FFFF00"/>
                </a:solidFill>
                <a:highlight>
                  <a:srgbClr val="00FF00"/>
                </a:highlight>
                <a:latin typeface="Cavolini" panose="03000502040302020204" pitchFamily="66" charset="0"/>
                <a:cs typeface="Cavolini" panose="03000502040302020204" pitchFamily="66" charset="0"/>
              </a:rPr>
              <a:t>there is no fear in love!</a:t>
            </a:r>
            <a:endParaRPr lang="en-GB" sz="2800" dirty="0"/>
          </a:p>
        </p:txBody>
      </p:sp>
    </p:spTree>
    <p:extLst>
      <p:ext uri="{BB962C8B-B14F-4D97-AF65-F5344CB8AC3E}">
        <p14:creationId xmlns:p14="http://schemas.microsoft.com/office/powerpoint/2010/main" val="108542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800000"/>
            <a:ext cx="11496675" cy="1692771"/>
          </a:xfrm>
          <a:prstGeom prst="rect">
            <a:avLst/>
          </a:prstGeom>
          <a:noFill/>
        </p:spPr>
        <p:txBody>
          <a:bodyPr wrap="square" rtlCol="0">
            <a:spAutoFit/>
          </a:bodyPr>
          <a:lstStyle/>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is necessary</a:t>
            </a:r>
          </a:p>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accomplished!</a:t>
            </a:r>
          </a:p>
          <a:p>
            <a:pPr marL="742950" indent="-742950">
              <a:buAutoNum type="arabicPeriod"/>
            </a:pPr>
            <a:r>
              <a:rPr lang="en-GB" sz="3600" b="1" dirty="0">
                <a:ln w="6350">
                  <a:solidFill>
                    <a:schemeClr val="bg1"/>
                  </a:solidFill>
                </a:ln>
                <a:solidFill>
                  <a:srgbClr val="FF0000"/>
                </a:solidFill>
                <a:highlight>
                  <a:srgbClr val="C0C0C0"/>
                </a:highlight>
                <a:latin typeface="Arial Black" panose="020B0A04020102020204" pitchFamily="34" charset="0"/>
              </a:rPr>
              <a:t>Deliverance continues</a:t>
            </a:r>
          </a:p>
        </p:txBody>
      </p:sp>
      <p:sp>
        <p:nvSpPr>
          <p:cNvPr id="3" name="TextBox 2">
            <a:extLst>
              <a:ext uri="{FF2B5EF4-FFF2-40B4-BE49-F238E27FC236}">
                <a16:creationId xmlns:a16="http://schemas.microsoft.com/office/drawing/2014/main" id="{A45BCAF2-6683-46D7-B5E8-AC89A95D999A}"/>
              </a:ext>
            </a:extLst>
          </p:cNvPr>
          <p:cNvSpPr txBox="1"/>
          <p:nvPr/>
        </p:nvSpPr>
        <p:spPr>
          <a:xfrm>
            <a:off x="1219200" y="3429000"/>
            <a:ext cx="8115300" cy="2677656"/>
          </a:xfrm>
          <a:prstGeom prst="rect">
            <a:avLst/>
          </a:prstGeom>
          <a:noFill/>
        </p:spPr>
        <p:txBody>
          <a:bodyPr wrap="square" rtlCol="0">
            <a:spAutoFit/>
          </a:bodyPr>
          <a:lstStyle/>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Fear paralyses    </a:t>
            </a:r>
            <a:endParaRPr lang="en-GB" sz="2800" b="1" dirty="0">
              <a:ln>
                <a:solidFill>
                  <a:schemeClr val="tx1"/>
                </a:solidFill>
              </a:ln>
              <a:solidFill>
                <a:srgbClr val="FFFF00"/>
              </a:solidFill>
              <a:highlight>
                <a:srgbClr val="00FF00"/>
              </a:highlight>
              <a:latin typeface="Cavolini" panose="03000502040302020204" pitchFamily="66" charset="0"/>
              <a:cs typeface="Cavolini" panose="03000502040302020204" pitchFamily="66" charset="0"/>
            </a:endParaRPr>
          </a:p>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God is merciful</a:t>
            </a:r>
          </a:p>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God is faithful</a:t>
            </a:r>
          </a:p>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Jesus shares our sufferings</a:t>
            </a:r>
          </a:p>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Jesus supplies his strength</a:t>
            </a:r>
          </a:p>
          <a:p>
            <a:pPr marL="542925" indent="-542925">
              <a:buFont typeface="Wingdings" panose="05000000000000000000" pitchFamily="2" charset="2"/>
              <a:buChar char="v"/>
            </a:pPr>
            <a:r>
              <a:rPr lang="en-GB" sz="2800" b="1" dirty="0">
                <a:ln>
                  <a:solidFill>
                    <a:schemeClr val="tx1"/>
                  </a:solidFill>
                </a:ln>
                <a:solidFill>
                  <a:srgbClr val="FFFF00"/>
                </a:solidFill>
                <a:latin typeface="Cavolini" panose="03000502040302020204" pitchFamily="66" charset="0"/>
                <a:cs typeface="Cavolini" panose="03000502040302020204" pitchFamily="66" charset="0"/>
              </a:rPr>
              <a:t>Afraid of dying? Jesus accompanies us.</a:t>
            </a:r>
          </a:p>
        </p:txBody>
      </p:sp>
      <p:sp>
        <p:nvSpPr>
          <p:cNvPr id="9" name="TextBox 8">
            <a:extLst>
              <a:ext uri="{FF2B5EF4-FFF2-40B4-BE49-F238E27FC236}">
                <a16:creationId xmlns:a16="http://schemas.microsoft.com/office/drawing/2014/main" id="{98FB0DCD-F4E5-430E-BE24-7BA0F7EA099D}"/>
              </a:ext>
            </a:extLst>
          </p:cNvPr>
          <p:cNvSpPr txBox="1"/>
          <p:nvPr/>
        </p:nvSpPr>
        <p:spPr>
          <a:xfrm>
            <a:off x="5256000" y="3429000"/>
            <a:ext cx="5153025" cy="523220"/>
          </a:xfrm>
          <a:prstGeom prst="rect">
            <a:avLst/>
          </a:prstGeom>
          <a:noFill/>
        </p:spPr>
        <p:txBody>
          <a:bodyPr wrap="square" rtlCol="0">
            <a:spAutoFit/>
          </a:bodyPr>
          <a:lstStyle/>
          <a:p>
            <a:r>
              <a:rPr lang="en-GB" sz="2800" b="1" dirty="0">
                <a:ln>
                  <a:solidFill>
                    <a:schemeClr val="tx1"/>
                  </a:solidFill>
                </a:ln>
                <a:solidFill>
                  <a:srgbClr val="FFFF00"/>
                </a:solidFill>
                <a:highlight>
                  <a:srgbClr val="00FF00"/>
                </a:highlight>
                <a:latin typeface="Cavolini" panose="03000502040302020204" pitchFamily="66" charset="0"/>
                <a:cs typeface="Cavolini" panose="03000502040302020204" pitchFamily="66" charset="0"/>
              </a:rPr>
              <a:t>there is no fear in love!</a:t>
            </a:r>
            <a:endParaRPr lang="en-GB" sz="2800" dirty="0"/>
          </a:p>
        </p:txBody>
      </p:sp>
    </p:spTree>
    <p:extLst>
      <p:ext uri="{BB962C8B-B14F-4D97-AF65-F5344CB8AC3E}">
        <p14:creationId xmlns:p14="http://schemas.microsoft.com/office/powerpoint/2010/main" val="144381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randombar(vertical)">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900000" y="1800000"/>
            <a:ext cx="10208029" cy="1569660"/>
          </a:xfrm>
          <a:prstGeom prst="rect">
            <a:avLst/>
          </a:prstGeom>
          <a:noFill/>
        </p:spPr>
        <p:txBody>
          <a:bodyPr wrap="square" rtlCol="0">
            <a:spAutoFit/>
          </a:bodyPr>
          <a:lstStyle/>
          <a:p>
            <a:r>
              <a:rPr lang="en-GB" sz="3200" b="1" i="1" dirty="0">
                <a:solidFill>
                  <a:srgbClr val="7030A0"/>
                </a:solidFill>
                <a:highlight>
                  <a:srgbClr val="FFFF00"/>
                </a:highlight>
                <a:latin typeface="Times New Roman" panose="02020603050405020304" pitchFamily="18" charset="0"/>
                <a:cs typeface="Times New Roman" panose="02020603050405020304" pitchFamily="18" charset="0"/>
              </a:rPr>
              <a:t>“We doctors are scared of the coronavirus crisis. How could we not be?”</a:t>
            </a:r>
          </a:p>
          <a:p>
            <a:r>
              <a:rPr lang="en-GB" sz="3200" b="1" dirty="0">
                <a:solidFill>
                  <a:schemeClr val="accent2">
                    <a:lumMod val="50000"/>
                  </a:schemeClr>
                </a:solidFill>
                <a:highlight>
                  <a:srgbClr val="00FF00"/>
                </a:highlight>
                <a:latin typeface="Times New Roman" panose="02020603050405020304" pitchFamily="18" charset="0"/>
                <a:cs typeface="Times New Roman" panose="02020603050405020304" pitchFamily="18" charset="0"/>
              </a:rPr>
              <a:t>Many questions about Covid-19!</a:t>
            </a:r>
          </a:p>
        </p:txBody>
      </p:sp>
    </p:spTree>
    <p:extLst>
      <p:ext uri="{BB962C8B-B14F-4D97-AF65-F5344CB8AC3E}">
        <p14:creationId xmlns:p14="http://schemas.microsoft.com/office/powerpoint/2010/main" val="186598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900000" y="1800000"/>
            <a:ext cx="10208029" cy="2062103"/>
          </a:xfrm>
          <a:prstGeom prst="rect">
            <a:avLst/>
          </a:prstGeom>
          <a:noFill/>
        </p:spPr>
        <p:txBody>
          <a:bodyPr wrap="square" rtlCol="0">
            <a:spAutoFit/>
          </a:bodyPr>
          <a:lstStyle/>
          <a:p>
            <a:r>
              <a:rPr lang="en-GB" sz="3200" b="1" i="1" dirty="0">
                <a:solidFill>
                  <a:srgbClr val="7030A0"/>
                </a:solidFill>
                <a:highlight>
                  <a:srgbClr val="FFFF00"/>
                </a:highlight>
                <a:latin typeface="Times New Roman" panose="02020603050405020304" pitchFamily="18" charset="0"/>
                <a:cs typeface="Times New Roman" panose="02020603050405020304" pitchFamily="18" charset="0"/>
              </a:rPr>
              <a:t>“We doctors are scared of the coronavirus crisis. How could we not be?”</a:t>
            </a:r>
          </a:p>
          <a:p>
            <a:r>
              <a:rPr lang="en-GB" sz="3200" b="1" dirty="0">
                <a:solidFill>
                  <a:schemeClr val="accent2">
                    <a:lumMod val="50000"/>
                  </a:schemeClr>
                </a:solidFill>
                <a:highlight>
                  <a:srgbClr val="00FF00"/>
                </a:highlight>
                <a:latin typeface="Times New Roman" panose="02020603050405020304" pitchFamily="18" charset="0"/>
                <a:cs typeface="Times New Roman" panose="02020603050405020304" pitchFamily="18" charset="0"/>
              </a:rPr>
              <a:t>Many questions about Covid-19!</a:t>
            </a:r>
          </a:p>
          <a:p>
            <a:pPr algn="ctr"/>
            <a:r>
              <a:rPr lang="en-GB" sz="3200" b="1" dirty="0">
                <a:solidFill>
                  <a:schemeClr val="accent2">
                    <a:lumMod val="50000"/>
                  </a:schemeClr>
                </a:solidFill>
                <a:highlight>
                  <a:srgbClr val="00FFFF"/>
                </a:highlight>
                <a:latin typeface="Times New Roman" panose="02020603050405020304" pitchFamily="18" charset="0"/>
                <a:cs typeface="Times New Roman" panose="02020603050405020304" pitchFamily="18" charset="0"/>
              </a:rPr>
              <a:t>What is God’s answer?</a:t>
            </a:r>
          </a:p>
        </p:txBody>
      </p:sp>
    </p:spTree>
    <p:extLst>
      <p:ext uri="{BB962C8B-B14F-4D97-AF65-F5344CB8AC3E}">
        <p14:creationId xmlns:p14="http://schemas.microsoft.com/office/powerpoint/2010/main" val="347611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568708"/>
            <a:ext cx="11496675" cy="4832092"/>
          </a:xfrm>
          <a:prstGeom prst="rect">
            <a:avLst/>
          </a:prstGeom>
          <a:noFill/>
        </p:spPr>
        <p:txBody>
          <a:bodyPr wrap="square" rtlCol="0">
            <a:spAutoFit/>
          </a:bodyPr>
          <a:lstStyle/>
          <a:p>
            <a:r>
              <a:rPr lang="en-GB" sz="2800" b="1" i="1" dirty="0">
                <a:ln>
                  <a:solidFill>
                    <a:schemeClr val="tx1"/>
                  </a:solidFill>
                </a:ln>
                <a:solidFill>
                  <a:srgbClr val="FF0000"/>
                </a:solidFill>
                <a:highlight>
                  <a:srgbClr val="FFFF00"/>
                </a:highlight>
                <a:latin typeface="Comic Sans MS" panose="030F0702030302020204" pitchFamily="66" charset="0"/>
              </a:rPr>
              <a:t>“Since the children have flesh and blood, he too shared in their humanity so that by his death he might break the power of him who holds the power of death – that is, the devil – </a:t>
            </a:r>
            <a:r>
              <a:rPr lang="en-GB" sz="2800" b="1" i="1" baseline="30000" dirty="0">
                <a:ln>
                  <a:solidFill>
                    <a:schemeClr val="tx1"/>
                  </a:solidFill>
                </a:ln>
                <a:solidFill>
                  <a:srgbClr val="FF0000"/>
                </a:solidFill>
                <a:highlight>
                  <a:srgbClr val="FFFF00"/>
                </a:highlight>
                <a:latin typeface="Comic Sans MS" panose="030F0702030302020204" pitchFamily="66" charset="0"/>
              </a:rPr>
              <a:t> </a:t>
            </a:r>
            <a:r>
              <a:rPr lang="en-GB" sz="2800" b="1" i="1" dirty="0">
                <a:ln>
                  <a:solidFill>
                    <a:schemeClr val="tx1"/>
                  </a:solidFill>
                </a:ln>
                <a:solidFill>
                  <a:srgbClr val="FF0000"/>
                </a:solidFill>
                <a:highlight>
                  <a:srgbClr val="FFFF00"/>
                </a:highlight>
                <a:latin typeface="Comic Sans MS" panose="030F0702030302020204" pitchFamily="66" charset="0"/>
              </a:rPr>
              <a:t>and free those who all their lives were held in slavery by their fear of death. For surely it is not angels he helps, but Abraham’s descendants. For this reason he had to be made like them fully human in every way, in order that he might become a merciful and faithful high priest in service to God, and that he might make atonement for the sins of the people. Because he himself suffered when he was tempted, he is able to help those who are being temped” </a:t>
            </a:r>
            <a:r>
              <a:rPr lang="en-GB" sz="2800" b="1" dirty="0">
                <a:ln>
                  <a:solidFill>
                    <a:schemeClr val="tx1"/>
                  </a:solidFill>
                </a:ln>
                <a:solidFill>
                  <a:srgbClr val="FF0000"/>
                </a:solidFill>
                <a:highlight>
                  <a:srgbClr val="FFFF00"/>
                </a:highlight>
                <a:latin typeface="Comic Sans MS" panose="030F0702030302020204" pitchFamily="66" charset="0"/>
              </a:rPr>
              <a:t>(Heb.2:14-18 NIV).</a:t>
            </a:r>
            <a:r>
              <a:rPr lang="en-GB" sz="2800" b="1" dirty="0">
                <a:solidFill>
                  <a:srgbClr val="FF0000"/>
                </a:solidFill>
                <a:highlight>
                  <a:srgbClr val="FFFF00"/>
                </a:highlight>
                <a:latin typeface="Comic Sans MS" panose="030F0702030302020204" pitchFamily="66" charset="0"/>
              </a:rPr>
              <a:t> </a:t>
            </a:r>
          </a:p>
        </p:txBody>
      </p:sp>
    </p:spTree>
    <p:extLst>
      <p:ext uri="{BB962C8B-B14F-4D97-AF65-F5344CB8AC3E}">
        <p14:creationId xmlns:p14="http://schemas.microsoft.com/office/powerpoint/2010/main" val="152141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800000"/>
            <a:ext cx="11496675" cy="646331"/>
          </a:xfrm>
          <a:prstGeom prst="rect">
            <a:avLst/>
          </a:prstGeom>
          <a:noFill/>
        </p:spPr>
        <p:txBody>
          <a:bodyPr wrap="square" rtlCol="0">
            <a:spAutoFit/>
          </a:bodyPr>
          <a:lstStyle/>
          <a:p>
            <a:r>
              <a:rPr lang="en-GB" sz="3600" b="1" dirty="0">
                <a:ln w="6350">
                  <a:solidFill>
                    <a:schemeClr val="bg1"/>
                  </a:solidFill>
                </a:ln>
                <a:solidFill>
                  <a:srgbClr val="FF0000"/>
                </a:solidFill>
                <a:highlight>
                  <a:srgbClr val="C0C0C0"/>
                </a:highlight>
                <a:latin typeface="Arial Black" panose="020B0A04020102020204" pitchFamily="34" charset="0"/>
              </a:rPr>
              <a:t>1. Deliverance is necessary</a:t>
            </a:r>
          </a:p>
        </p:txBody>
      </p:sp>
    </p:spTree>
    <p:extLst>
      <p:ext uri="{BB962C8B-B14F-4D97-AF65-F5344CB8AC3E}">
        <p14:creationId xmlns:p14="http://schemas.microsoft.com/office/powerpoint/2010/main" val="151281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800000"/>
            <a:ext cx="11496675" cy="646331"/>
          </a:xfrm>
          <a:prstGeom prst="rect">
            <a:avLst/>
          </a:prstGeom>
          <a:noFill/>
        </p:spPr>
        <p:txBody>
          <a:bodyPr wrap="square" rtlCol="0">
            <a:spAutoFit/>
          </a:bodyPr>
          <a:lstStyle/>
          <a:p>
            <a:r>
              <a:rPr lang="en-GB" sz="3600" b="1" dirty="0">
                <a:ln w="6350">
                  <a:solidFill>
                    <a:schemeClr val="bg1"/>
                  </a:solidFill>
                </a:ln>
                <a:solidFill>
                  <a:srgbClr val="FF0000"/>
                </a:solidFill>
                <a:highlight>
                  <a:srgbClr val="C0C0C0"/>
                </a:highlight>
                <a:latin typeface="Arial Black" panose="020B0A04020102020204" pitchFamily="34" charset="0"/>
              </a:rPr>
              <a:t>1. Deliverance is necessary</a:t>
            </a:r>
          </a:p>
        </p:txBody>
      </p:sp>
      <p:sp>
        <p:nvSpPr>
          <p:cNvPr id="3" name="TextBox 2">
            <a:extLst>
              <a:ext uri="{FF2B5EF4-FFF2-40B4-BE49-F238E27FC236}">
                <a16:creationId xmlns:a16="http://schemas.microsoft.com/office/drawing/2014/main" id="{89472741-EF25-4D61-9335-11AB461AE08A}"/>
              </a:ext>
            </a:extLst>
          </p:cNvPr>
          <p:cNvSpPr txBox="1"/>
          <p:nvPr/>
        </p:nvSpPr>
        <p:spPr>
          <a:xfrm>
            <a:off x="533400" y="2325451"/>
            <a:ext cx="6419850" cy="584775"/>
          </a:xfrm>
          <a:prstGeom prst="rect">
            <a:avLst/>
          </a:prstGeom>
          <a:noFill/>
        </p:spPr>
        <p:txBody>
          <a:bodyPr wrap="square" rtlCol="0">
            <a:spAutoFit/>
          </a:bodyPr>
          <a:lstStyle/>
          <a:p>
            <a:pPr marL="895350" indent="-352425">
              <a:buFont typeface="Wingdings" panose="05000000000000000000" pitchFamily="2" charset="2"/>
              <a:buChar char="Ø"/>
            </a:pPr>
            <a:r>
              <a:rPr lang="en-GB" sz="3200" dirty="0">
                <a:ln>
                  <a:solidFill>
                    <a:schemeClr val="tx1"/>
                  </a:solidFill>
                </a:ln>
                <a:solidFill>
                  <a:srgbClr val="FFFF00"/>
                </a:solidFill>
                <a:highlight>
                  <a:srgbClr val="C0C0C0"/>
                </a:highlight>
                <a:latin typeface="Abadi" panose="020B0604020104020204" pitchFamily="34" charset="0"/>
              </a:rPr>
              <a:t>Afraid of accountability</a:t>
            </a:r>
          </a:p>
        </p:txBody>
      </p:sp>
    </p:spTree>
    <p:extLst>
      <p:ext uri="{BB962C8B-B14F-4D97-AF65-F5344CB8AC3E}">
        <p14:creationId xmlns:p14="http://schemas.microsoft.com/office/powerpoint/2010/main" val="4234439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800000"/>
            <a:ext cx="11496675" cy="646331"/>
          </a:xfrm>
          <a:prstGeom prst="rect">
            <a:avLst/>
          </a:prstGeom>
          <a:noFill/>
        </p:spPr>
        <p:txBody>
          <a:bodyPr wrap="square" rtlCol="0">
            <a:spAutoFit/>
          </a:bodyPr>
          <a:lstStyle/>
          <a:p>
            <a:r>
              <a:rPr lang="en-GB" sz="3600" b="1" dirty="0">
                <a:ln w="6350">
                  <a:solidFill>
                    <a:schemeClr val="bg1"/>
                  </a:solidFill>
                </a:ln>
                <a:solidFill>
                  <a:srgbClr val="FF0000"/>
                </a:solidFill>
                <a:highlight>
                  <a:srgbClr val="C0C0C0"/>
                </a:highlight>
                <a:latin typeface="Arial Black" panose="020B0A04020102020204" pitchFamily="34" charset="0"/>
              </a:rPr>
              <a:t>1. Deliverance is necessary</a:t>
            </a:r>
          </a:p>
        </p:txBody>
      </p:sp>
      <p:sp>
        <p:nvSpPr>
          <p:cNvPr id="3" name="TextBox 2">
            <a:extLst>
              <a:ext uri="{FF2B5EF4-FFF2-40B4-BE49-F238E27FC236}">
                <a16:creationId xmlns:a16="http://schemas.microsoft.com/office/drawing/2014/main" id="{89472741-EF25-4D61-9335-11AB461AE08A}"/>
              </a:ext>
            </a:extLst>
          </p:cNvPr>
          <p:cNvSpPr txBox="1"/>
          <p:nvPr/>
        </p:nvSpPr>
        <p:spPr>
          <a:xfrm>
            <a:off x="533400" y="2325451"/>
            <a:ext cx="6419850" cy="1015663"/>
          </a:xfrm>
          <a:prstGeom prst="rect">
            <a:avLst/>
          </a:prstGeom>
          <a:noFill/>
        </p:spPr>
        <p:txBody>
          <a:bodyPr wrap="square" rtlCol="0">
            <a:spAutoFit/>
          </a:bodyPr>
          <a:lstStyle/>
          <a:p>
            <a:pPr marL="895350" indent="-352425">
              <a:buFont typeface="Wingdings" panose="05000000000000000000" pitchFamily="2" charset="2"/>
              <a:buChar char="Ø"/>
            </a:pPr>
            <a:r>
              <a:rPr lang="en-GB" sz="2800" dirty="0">
                <a:ln>
                  <a:solidFill>
                    <a:schemeClr val="tx1"/>
                  </a:solidFill>
                </a:ln>
                <a:solidFill>
                  <a:srgbClr val="FFFF00"/>
                </a:solidFill>
                <a:highlight>
                  <a:srgbClr val="C0C0C0"/>
                </a:highlight>
                <a:latin typeface="Abadi" panose="020B0604020104020204" pitchFamily="34" charset="0"/>
              </a:rPr>
              <a:t>Afraid of accountability</a:t>
            </a:r>
          </a:p>
          <a:p>
            <a:pPr marL="895350" indent="-352425">
              <a:buFont typeface="Wingdings" panose="05000000000000000000" pitchFamily="2" charset="2"/>
              <a:buChar char="Ø"/>
            </a:pPr>
            <a:r>
              <a:rPr lang="en-GB" sz="3200" dirty="0">
                <a:ln>
                  <a:solidFill>
                    <a:schemeClr val="tx1"/>
                  </a:solidFill>
                </a:ln>
                <a:solidFill>
                  <a:srgbClr val="FFFF00"/>
                </a:solidFill>
                <a:highlight>
                  <a:srgbClr val="C0C0C0"/>
                </a:highlight>
                <a:latin typeface="Abadi" panose="020B0604020104020204" pitchFamily="34" charset="0"/>
              </a:rPr>
              <a:t>All have “moral compass”!</a:t>
            </a:r>
          </a:p>
        </p:txBody>
      </p:sp>
    </p:spTree>
    <p:extLst>
      <p:ext uri="{BB962C8B-B14F-4D97-AF65-F5344CB8AC3E}">
        <p14:creationId xmlns:p14="http://schemas.microsoft.com/office/powerpoint/2010/main" val="426436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out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AD3A2D-B2F3-4A1A-B4FA-522F9B56C8A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descr="A statue in front of a brick building&#10;&#10;Description automatically generated">
            <a:extLst>
              <a:ext uri="{FF2B5EF4-FFF2-40B4-BE49-F238E27FC236}">
                <a16:creationId xmlns:a16="http://schemas.microsoft.com/office/drawing/2014/main" id="{080B1533-9898-45C8-B26E-7372F917349E}"/>
              </a:ext>
            </a:extLst>
          </p:cNvPr>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219200" y="176212"/>
            <a:ext cx="9753600" cy="6505575"/>
          </a:xfrm>
          <a:prstGeom prst="rect">
            <a:avLst/>
          </a:prstGeom>
        </p:spPr>
      </p:pic>
      <p:sp>
        <p:nvSpPr>
          <p:cNvPr id="8" name="TextBox 7">
            <a:extLst>
              <a:ext uri="{FF2B5EF4-FFF2-40B4-BE49-F238E27FC236}">
                <a16:creationId xmlns:a16="http://schemas.microsoft.com/office/drawing/2014/main" id="{BBFACEC3-9145-4C9C-A0D2-E634F2AAB6B1}"/>
              </a:ext>
            </a:extLst>
          </p:cNvPr>
          <p:cNvSpPr txBox="1"/>
          <p:nvPr/>
        </p:nvSpPr>
        <p:spPr>
          <a:xfrm>
            <a:off x="4686300" y="457200"/>
            <a:ext cx="7505700" cy="1077218"/>
          </a:xfrm>
          <a:prstGeom prst="rect">
            <a:avLst/>
          </a:prstGeom>
          <a:noFill/>
        </p:spPr>
        <p:txBody>
          <a:bodyPr wrap="square" rtlCol="0">
            <a:spAutoFit/>
          </a:bodyPr>
          <a:lstStyle/>
          <a:p>
            <a:pPr algn="r"/>
            <a:r>
              <a:rPr lang="en-GB" sz="3200" b="1" dirty="0">
                <a:ln w="6350">
                  <a:solidFill>
                    <a:schemeClr val="bg1"/>
                  </a:solidFill>
                </a:ln>
                <a:solidFill>
                  <a:srgbClr val="C00000"/>
                </a:solidFill>
                <a:latin typeface="Arial Black" panose="020B0A04020102020204" pitchFamily="34" charset="0"/>
              </a:rPr>
              <a:t>Delivered from the fear of Death</a:t>
            </a:r>
          </a:p>
          <a:p>
            <a:pPr algn="r"/>
            <a:r>
              <a:rPr lang="en-GB" sz="3200" b="1">
                <a:ln w="6350">
                  <a:solidFill>
                    <a:schemeClr val="bg1"/>
                  </a:solidFill>
                </a:ln>
                <a:solidFill>
                  <a:srgbClr val="C00000"/>
                </a:solidFill>
                <a:latin typeface="Arial Black" panose="020B0A04020102020204" pitchFamily="34" charset="0"/>
              </a:rPr>
              <a:t>Hebrews 2:14-18</a:t>
            </a:r>
            <a:endParaRPr lang="en-GB" sz="3200" b="1" dirty="0">
              <a:ln w="6350">
                <a:solidFill>
                  <a:schemeClr val="bg1"/>
                </a:solidFill>
              </a:ln>
              <a:solidFill>
                <a:srgbClr val="C00000"/>
              </a:solidFill>
              <a:latin typeface="Arial Black" panose="020B0A04020102020204" pitchFamily="34" charset="0"/>
            </a:endParaRPr>
          </a:p>
        </p:txBody>
      </p:sp>
      <p:sp>
        <p:nvSpPr>
          <p:cNvPr id="2" name="TextBox 1">
            <a:extLst>
              <a:ext uri="{FF2B5EF4-FFF2-40B4-BE49-F238E27FC236}">
                <a16:creationId xmlns:a16="http://schemas.microsoft.com/office/drawing/2014/main" id="{C3288AA6-C6F7-44CA-9605-84F6D4C87E41}"/>
              </a:ext>
            </a:extLst>
          </p:cNvPr>
          <p:cNvSpPr txBox="1"/>
          <p:nvPr/>
        </p:nvSpPr>
        <p:spPr>
          <a:xfrm>
            <a:off x="419100" y="1800000"/>
            <a:ext cx="11496675" cy="1138773"/>
          </a:xfrm>
          <a:prstGeom prst="rect">
            <a:avLst/>
          </a:prstGeom>
          <a:noFill/>
        </p:spPr>
        <p:txBody>
          <a:bodyPr wrap="square" rtlCol="0">
            <a:spAutoFit/>
          </a:bodyPr>
          <a:lstStyle/>
          <a:p>
            <a:pPr marL="742950" indent="-742950">
              <a:buAutoNum type="arabicPeriod"/>
            </a:pPr>
            <a:r>
              <a:rPr lang="en-GB" sz="3200" b="1" dirty="0">
                <a:ln w="6350">
                  <a:solidFill>
                    <a:schemeClr val="bg1"/>
                  </a:solidFill>
                </a:ln>
                <a:solidFill>
                  <a:srgbClr val="FF0000"/>
                </a:solidFill>
                <a:highlight>
                  <a:srgbClr val="C0C0C0"/>
                </a:highlight>
                <a:latin typeface="Arial Black" panose="020B0A04020102020204" pitchFamily="34" charset="0"/>
              </a:rPr>
              <a:t>Deliverance is necessary</a:t>
            </a:r>
          </a:p>
          <a:p>
            <a:pPr marL="742950" indent="-742950">
              <a:buAutoNum type="arabicPeriod"/>
            </a:pPr>
            <a:r>
              <a:rPr lang="en-GB" sz="3600" b="1" dirty="0">
                <a:ln w="6350">
                  <a:solidFill>
                    <a:schemeClr val="bg1"/>
                  </a:solidFill>
                </a:ln>
                <a:solidFill>
                  <a:srgbClr val="FF0000"/>
                </a:solidFill>
                <a:highlight>
                  <a:srgbClr val="C0C0C0"/>
                </a:highlight>
                <a:latin typeface="Arial Black" panose="020B0A04020102020204" pitchFamily="34" charset="0"/>
              </a:rPr>
              <a:t>Deliverance accomplished!</a:t>
            </a:r>
          </a:p>
        </p:txBody>
      </p:sp>
      <p:sp>
        <p:nvSpPr>
          <p:cNvPr id="4" name="TextBox 3">
            <a:extLst>
              <a:ext uri="{FF2B5EF4-FFF2-40B4-BE49-F238E27FC236}">
                <a16:creationId xmlns:a16="http://schemas.microsoft.com/office/drawing/2014/main" id="{A7B11633-A814-47FA-AB5B-97D694FF5A86}"/>
              </a:ext>
            </a:extLst>
          </p:cNvPr>
          <p:cNvSpPr txBox="1"/>
          <p:nvPr/>
        </p:nvSpPr>
        <p:spPr>
          <a:xfrm>
            <a:off x="1219199" y="2901143"/>
            <a:ext cx="9753600" cy="1815882"/>
          </a:xfrm>
          <a:prstGeom prst="rect">
            <a:avLst/>
          </a:prstGeom>
          <a:noFill/>
        </p:spPr>
        <p:txBody>
          <a:bodyPr wrap="square" rtlCol="0">
            <a:spAutoFit/>
          </a:bodyPr>
          <a:lstStyle/>
          <a:p>
            <a:r>
              <a:rPr lang="en-GB" sz="2800" b="1" i="1" u="sng" dirty="0">
                <a:ln w="6350">
                  <a:solidFill>
                    <a:srgbClr val="FFFF00"/>
                  </a:solidFill>
                </a:ln>
                <a:solidFill>
                  <a:srgbClr val="FF0000"/>
                </a:solidFill>
                <a:highlight>
                  <a:srgbClr val="C0C0C0"/>
                </a:highlight>
                <a:latin typeface="Cavolini" panose="03000502040302020204" pitchFamily="66" charset="0"/>
                <a:cs typeface="Cavolini" panose="03000502040302020204" pitchFamily="66" charset="0"/>
              </a:rPr>
              <a:t>“Since the children have flesh and blood</a:t>
            </a:r>
            <a:r>
              <a:rPr lang="en-GB" sz="2800" b="1" i="1" u="sng" dirty="0">
                <a:ln w="6350">
                  <a:noFill/>
                </a:ln>
                <a:solidFill>
                  <a:srgbClr val="FF0000"/>
                </a:solidFill>
                <a:highlight>
                  <a:srgbClr val="C0C0C0"/>
                </a:highlight>
                <a:latin typeface="Cavolini" panose="03000502040302020204" pitchFamily="66" charset="0"/>
                <a:cs typeface="Cavolini" panose="03000502040302020204" pitchFamily="66" charset="0"/>
              </a:rPr>
              <a:t>,</a:t>
            </a:r>
            <a:r>
              <a:rPr lang="en-GB" sz="2800" b="1" i="1" dirty="0">
                <a:ln w="6350">
                  <a:noFill/>
                </a:ln>
                <a:solidFill>
                  <a:srgbClr val="FF0000"/>
                </a:solidFill>
                <a:highlight>
                  <a:srgbClr val="C0C0C0"/>
                </a:highlight>
                <a:latin typeface="Cavolini" panose="03000502040302020204" pitchFamily="66" charset="0"/>
                <a:cs typeface="Cavolini" panose="03000502040302020204" pitchFamily="66" charset="0"/>
              </a:rPr>
              <a:t> </a:t>
            </a:r>
            <a:r>
              <a:rPr lang="en-GB" sz="2800" b="1" i="1" dirty="0">
                <a:solidFill>
                  <a:srgbClr val="FF0000"/>
                </a:solidFill>
                <a:highlight>
                  <a:srgbClr val="C0C0C0"/>
                </a:highlight>
                <a:latin typeface="Cavolini" panose="03000502040302020204" pitchFamily="66" charset="0"/>
                <a:cs typeface="Cavolini" panose="03000502040302020204" pitchFamily="66" charset="0"/>
              </a:rPr>
              <a:t>he too shared in their humanity so that by his death he might break the power of him who holds the power of death – that is, the devil” </a:t>
            </a:r>
            <a:endParaRPr lang="en-GB" sz="2800" b="1" dirty="0">
              <a:solidFill>
                <a:srgbClr val="FF0000"/>
              </a:solidFill>
              <a:highlight>
                <a:srgbClr val="C0C0C0"/>
              </a:highlight>
              <a:latin typeface="Cavolini" panose="03000502040302020204" pitchFamily="66" charset="0"/>
              <a:cs typeface="Cavolini" panose="03000502040302020204" pitchFamily="66" charset="0"/>
            </a:endParaRPr>
          </a:p>
        </p:txBody>
      </p:sp>
    </p:spTree>
    <p:extLst>
      <p:ext uri="{BB962C8B-B14F-4D97-AF65-F5344CB8AC3E}">
        <p14:creationId xmlns:p14="http://schemas.microsoft.com/office/powerpoint/2010/main" val="3963914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wipe(left)">
                                      <p:cBhvr>
                                        <p:cTn id="1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Sagona Extra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agona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730</TotalTime>
  <Words>841</Words>
  <Application>Microsoft Office PowerPoint</Application>
  <PresentationFormat>Widescreen</PresentationFormat>
  <Paragraphs>128</Paragraphs>
  <Slides>22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Abadi</vt:lpstr>
      <vt:lpstr>Arial Black</vt:lpstr>
      <vt:lpstr>Calibri</vt:lpstr>
      <vt:lpstr>Cavolini</vt:lpstr>
      <vt:lpstr>Comic Sans MS</vt:lpstr>
      <vt:lpstr>Sagona Book</vt:lpstr>
      <vt:lpstr>Sagona ExtraLight</vt:lpstr>
      <vt:lpstr>Times New Roman</vt:lpstr>
      <vt:lpstr>Wingdings</vt:lpstr>
      <vt:lpstr>RetrospectVTI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Howells</dc:creator>
  <cp:lastModifiedBy>Colin Howells</cp:lastModifiedBy>
  <cp:revision>19</cp:revision>
  <dcterms:created xsi:type="dcterms:W3CDTF">2020-04-08T17:11:42Z</dcterms:created>
  <dcterms:modified xsi:type="dcterms:W3CDTF">2020-04-13T10:52:33Z</dcterms:modified>
</cp:coreProperties>
</file>